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52_BDD9D81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0" r:id="rId3"/>
    <p:sldId id="257" r:id="rId4"/>
    <p:sldId id="282" r:id="rId5"/>
    <p:sldId id="309" r:id="rId6"/>
    <p:sldId id="310" r:id="rId7"/>
    <p:sldId id="311" r:id="rId8"/>
    <p:sldId id="312" r:id="rId9"/>
    <p:sldId id="316" r:id="rId10"/>
    <p:sldId id="313" r:id="rId11"/>
    <p:sldId id="317" r:id="rId12"/>
    <p:sldId id="314" r:id="rId13"/>
    <p:sldId id="318" r:id="rId14"/>
    <p:sldId id="315" r:id="rId15"/>
    <p:sldId id="319" r:id="rId16"/>
    <p:sldId id="333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21" r:id="rId25"/>
    <p:sldId id="308" r:id="rId26"/>
    <p:sldId id="300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AFA2D0-9FBA-410E-A390-FEFB5E814D3E}">
          <p14:sldIdLst>
            <p14:sldId id="256"/>
            <p14:sldId id="320"/>
            <p14:sldId id="257"/>
          </p14:sldIdLst>
        </p14:section>
        <p14:section name="All Data" id="{F435F2C6-63D9-4276-AFB7-CE7E3C507C53}">
          <p14:sldIdLst>
            <p14:sldId id="282"/>
            <p14:sldId id="309"/>
            <p14:sldId id="310"/>
            <p14:sldId id="311"/>
          </p14:sldIdLst>
        </p14:section>
        <p14:section name="Occluded and Visible" id="{C45E1445-01C4-4A94-8E17-77D902B9B7F7}">
          <p14:sldIdLst>
            <p14:sldId id="312"/>
            <p14:sldId id="316"/>
            <p14:sldId id="313"/>
            <p14:sldId id="317"/>
            <p14:sldId id="314"/>
            <p14:sldId id="318"/>
            <p14:sldId id="315"/>
            <p14:sldId id="319"/>
          </p14:sldIdLst>
        </p14:section>
        <p14:section name="Coinstant - Random" id="{97925BA9-53F9-4822-A0E6-5B763CEBE085}">
          <p14:sldIdLst>
            <p14:sldId id="333"/>
            <p14:sldId id="334"/>
            <p14:sldId id="335"/>
            <p14:sldId id="336"/>
            <p14:sldId id="337"/>
            <p14:sldId id="338"/>
            <p14:sldId id="340"/>
            <p14:sldId id="339"/>
          </p14:sldIdLst>
        </p14:section>
        <p14:section name="Hypothesis Test Behavioral EEG" id="{6D97C6B0-982E-4265-AFEF-F2A846FE79DC}">
          <p14:sldIdLst>
            <p14:sldId id="321"/>
            <p14:sldId id="308"/>
          </p14:sldIdLst>
        </p14:section>
        <p14:section name="All Data" id="{D93B7D0E-DACB-4CBA-B67A-518F5BA9864F}">
          <p14:sldIdLst>
            <p14:sldId id="300"/>
            <p14:sldId id="322"/>
            <p14:sldId id="323"/>
            <p14:sldId id="324"/>
          </p14:sldIdLst>
        </p14:section>
        <p14:section name="Occluded - Visible" id="{1E250ED7-32EE-464B-84B7-5CB4E3BFA59B}">
          <p14:sldIdLst>
            <p14:sldId id="325"/>
            <p14:sldId id="326"/>
            <p14:sldId id="327"/>
            <p14:sldId id="328"/>
          </p14:sldIdLst>
        </p14:section>
        <p14:section name="Constant - Random" id="{6558D06F-AA2B-41A7-B847-AF3545B5479E}">
          <p14:sldIdLst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FCD466-44A2-5C85-E4C1-555A880C4653}" name="Wilken, Saskia" initials="WS" userId="Wilken, Saski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modernComment_152_BDD9D8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95B909-B8FF-49BC-816B-189ECCB220D0}" authorId="{35FCD466-44A2-5C85-E4C1-555A880C4653}" created="2022-11-09T11:56:10.1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85170455" sldId="338"/>
      <ac:picMk id="8" creationId="{79D35123-6AC0-BA00-CA6F-292855946562}"/>
    </ac:deMkLst>
    <p188:txBody>
      <a:bodyPr/>
      <a:lstStyle/>
      <a:p>
        <a:r>
          <a:rPr lang="de-DE"/>
          <a:t>This is the same?!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7132-6D35-4AC1-9836-56F22B2450D5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497A-172B-4AFA-B494-A6FEE6CC77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56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microsoft.com/office/2018/10/relationships/comments" Target="../comments/modernComment_152_BDD9D8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Statistics</a:t>
            </a:r>
            <a:r>
              <a:rPr lang="de-DE" dirty="0"/>
              <a:t>: Behavioral and EEG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Behavioral and ERP Data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1091B9E-4A47-2C53-5971-D5B480D4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0347741-1406-C99A-C7D3-AABFB7EF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9D0B46-AA60-E1F4-7705-71819780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C00F6D-483F-A4A3-0D15-604DBC53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8FB3D48-9365-74BA-2BC2-BAFC09708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343155-BCBB-BE6F-B110-D1963AA0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09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3263F15-0C49-8BD2-1D05-B42A43DF5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7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F6167AB-7567-AD7A-CA6E-FE014E41D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B1D00F-9BBD-7159-DECF-055C7730E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DF6815-C302-7732-312F-37C011D1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</a:t>
            </a:r>
            <a:r>
              <a:rPr lang="de-DE" dirty="0"/>
              <a:t> Model </a:t>
            </a:r>
            <a:r>
              <a:rPr lang="de-DE" dirty="0" err="1"/>
              <a:t>for</a:t>
            </a:r>
            <a:r>
              <a:rPr lang="de-DE" dirty="0"/>
              <a:t> Analysis: Paper </a:t>
            </a:r>
            <a:r>
              <a:rPr lang="de-DE" dirty="0" err="1"/>
              <a:t>by</a:t>
            </a:r>
            <a:r>
              <a:rPr lang="de-DE" dirty="0"/>
              <a:t> Sven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BFD306-F811-A62F-EF5D-7EDC0E17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9" y="1442173"/>
            <a:ext cx="10102798" cy="53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08EB721-8B44-C510-E4EA-855D80A57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9D35123-6AC0-BA00-CA6F-29285594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0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59E596-B983-3487-30EA-8C6350BB1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1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E4D8760-B9A5-1DD5-0C3C-0F6F326C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5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</a:t>
            </a:r>
            <a:r>
              <a:rPr lang="de-DE" dirty="0"/>
              <a:t> Model </a:t>
            </a:r>
            <a:r>
              <a:rPr lang="de-DE" dirty="0" err="1"/>
              <a:t>for</a:t>
            </a:r>
            <a:r>
              <a:rPr lang="de-DE" dirty="0"/>
              <a:t> Analysis: Paper </a:t>
            </a:r>
            <a:r>
              <a:rPr lang="de-DE" dirty="0" err="1"/>
              <a:t>by</a:t>
            </a:r>
            <a:r>
              <a:rPr lang="de-DE" dirty="0"/>
              <a:t> Sven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AA52A6-235B-7951-BE58-AE1D4A76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1657196"/>
            <a:ext cx="1072226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images</a:t>
            </a:r>
            <a:r>
              <a:rPr lang="de-DE" dirty="0"/>
              <a:t>…</a:t>
            </a:r>
          </a:p>
          <a:p>
            <a:r>
              <a:rPr lang="de-DE" sz="1200" dirty="0"/>
              <a:t>(</a:t>
            </a:r>
            <a:r>
              <a:rPr lang="de-DE" sz="1200" dirty="0" err="1"/>
              <a:t>Sorted</a:t>
            </a:r>
            <a:r>
              <a:rPr lang="de-DE" sz="1200" dirty="0"/>
              <a:t> all </a:t>
            </a:r>
            <a:r>
              <a:rPr lang="de-DE" sz="1200" dirty="0" err="1"/>
              <a:t>eeg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(all </a:t>
            </a:r>
            <a:r>
              <a:rPr lang="de-DE" sz="1200" dirty="0" err="1"/>
              <a:t>subjects</a:t>
            </a:r>
            <a:r>
              <a:rPr lang="de-DE" sz="1200" dirty="0"/>
              <a:t>, all </a:t>
            </a:r>
            <a:r>
              <a:rPr lang="de-DE" sz="1200" dirty="0" err="1"/>
              <a:t>trials</a:t>
            </a:r>
            <a:r>
              <a:rPr lang="de-DE" sz="1200" dirty="0"/>
              <a:t>) in </a:t>
            </a:r>
            <a:r>
              <a:rPr lang="de-DE" sz="1200" dirty="0" err="1"/>
              <a:t>vincentiles</a:t>
            </a:r>
            <a:r>
              <a:rPr lang="de-DE" sz="1200" dirty="0"/>
              <a:t> (10 </a:t>
            </a:r>
            <a:r>
              <a:rPr lang="de-DE" sz="1200" dirty="0" err="1"/>
              <a:t>bins</a:t>
            </a:r>
            <a:r>
              <a:rPr lang="de-DE" sz="1200" dirty="0"/>
              <a:t>)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two</a:t>
            </a:r>
            <a:r>
              <a:rPr lang="de-DE" sz="1200" dirty="0"/>
              <a:t> </a:t>
            </a:r>
            <a:r>
              <a:rPr lang="de-DE" sz="1200" dirty="0" err="1"/>
              <a:t>error</a:t>
            </a:r>
            <a:r>
              <a:rPr lang="de-DE" sz="1200" dirty="0"/>
              <a:t> </a:t>
            </a:r>
            <a:r>
              <a:rPr lang="de-DE" sz="1200" dirty="0" err="1"/>
              <a:t>measures</a:t>
            </a:r>
            <a:r>
              <a:rPr lang="de-DE" sz="1200" dirty="0"/>
              <a:t> </a:t>
            </a:r>
            <a:r>
              <a:rPr lang="de-DE" sz="1200" dirty="0" err="1"/>
              <a:t>pursuit</a:t>
            </a:r>
            <a:r>
              <a:rPr lang="de-DE" sz="1200" dirty="0"/>
              <a:t> </a:t>
            </a:r>
            <a:r>
              <a:rPr lang="de-DE" sz="1200" dirty="0" err="1"/>
              <a:t>latency</a:t>
            </a:r>
            <a:r>
              <a:rPr lang="de-DE" sz="1200" dirty="0"/>
              <a:t> and </a:t>
            </a:r>
            <a:r>
              <a:rPr lang="de-DE" sz="1200" dirty="0" err="1"/>
              <a:t>epoch</a:t>
            </a:r>
            <a:r>
              <a:rPr lang="de-DE" sz="1200" dirty="0"/>
              <a:t> </a:t>
            </a:r>
            <a:r>
              <a:rPr lang="de-DE" sz="1200" dirty="0" err="1"/>
              <a:t>error</a:t>
            </a:r>
            <a:endParaRPr lang="de-DE" sz="1200" dirty="0"/>
          </a:p>
          <a:p>
            <a:pPr lvl="1"/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each</a:t>
            </a:r>
            <a:r>
              <a:rPr lang="de-DE" sz="1200" dirty="0"/>
              <a:t> </a:t>
            </a:r>
            <a:r>
              <a:rPr lang="de-DE" sz="1200" dirty="0" err="1"/>
              <a:t>condition</a:t>
            </a:r>
            <a:r>
              <a:rPr lang="de-DE" sz="1200" dirty="0"/>
              <a:t> </a:t>
            </a:r>
            <a:r>
              <a:rPr lang="de-DE" sz="1200" dirty="0" err="1"/>
              <a:t>separately</a:t>
            </a:r>
            <a:endParaRPr lang="de-DE" sz="1200" dirty="0"/>
          </a:p>
          <a:p>
            <a:pPr lvl="1"/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electrode</a:t>
            </a:r>
            <a:r>
              <a:rPr lang="de-DE" sz="1200" dirty="0"/>
              <a:t> at a time (FC3 and P3))</a:t>
            </a:r>
          </a:p>
          <a:p>
            <a:r>
              <a:rPr lang="de-DE" dirty="0"/>
              <a:t>Split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epoched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100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(10 </a:t>
            </a:r>
            <a:r>
              <a:rPr lang="de-DE" dirty="0" err="1"/>
              <a:t>bins</a:t>
            </a:r>
            <a:r>
              <a:rPr lang="de-DE" dirty="0"/>
              <a:t>)</a:t>
            </a:r>
          </a:p>
          <a:p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vincentile</a:t>
            </a:r>
            <a:r>
              <a:rPr lang="de-DE" dirty="0"/>
              <a:t> and bin, </a:t>
            </a:r>
            <a:r>
              <a:rPr lang="de-DE" dirty="0" err="1"/>
              <a:t>condition</a:t>
            </a:r>
            <a:r>
              <a:rPr lang="de-DE" dirty="0"/>
              <a:t> and </a:t>
            </a:r>
            <a:r>
              <a:rPr lang="de-DE" dirty="0" err="1"/>
              <a:t>electrode</a:t>
            </a:r>
            <a:endParaRPr lang="de-DE" dirty="0"/>
          </a:p>
          <a:p>
            <a:r>
              <a:rPr lang="de-DE" dirty="0" err="1"/>
              <a:t>Performed</a:t>
            </a:r>
            <a:r>
              <a:rPr lang="de-DE" dirty="0"/>
              <a:t> bootstrapping (1000 </a:t>
            </a:r>
            <a:r>
              <a:rPr lang="de-DE" dirty="0" err="1"/>
              <a:t>rep</a:t>
            </a:r>
            <a:r>
              <a:rPr lang="de-DE" dirty="0"/>
              <a:t>)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means</a:t>
            </a:r>
            <a:endParaRPr lang="de-DE" dirty="0"/>
          </a:p>
          <a:p>
            <a:r>
              <a:rPr lang="de-DE" dirty="0" err="1"/>
              <a:t>Performed</a:t>
            </a:r>
            <a:r>
              <a:rPr lang="de-DE" dirty="0"/>
              <a:t> a </a:t>
            </a:r>
            <a:r>
              <a:rPr lang="de-DE" dirty="0" err="1"/>
              <a:t>one</a:t>
            </a:r>
            <a:r>
              <a:rPr lang="de-DE" dirty="0"/>
              <a:t>-sample t-test </a:t>
            </a:r>
            <a:r>
              <a:rPr lang="de-DE" dirty="0" err="1"/>
              <a:t>each</a:t>
            </a:r>
            <a:r>
              <a:rPr lang="de-DE" dirty="0"/>
              <a:t> per </a:t>
            </a:r>
            <a:r>
              <a:rPr lang="de-DE" dirty="0" err="1"/>
              <a:t>vincentile</a:t>
            </a:r>
            <a:r>
              <a:rPr lang="de-DE" dirty="0"/>
              <a:t> x bin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and </a:t>
            </a:r>
            <a:r>
              <a:rPr lang="de-DE" dirty="0" err="1"/>
              <a:t>two</a:t>
            </a:r>
            <a:r>
              <a:rPr lang="de-DE" dirty="0"/>
              <a:t>-sample t-tests </a:t>
            </a:r>
            <a:r>
              <a:rPr lang="de-DE" dirty="0" err="1"/>
              <a:t>each</a:t>
            </a:r>
            <a:r>
              <a:rPr lang="de-DE" dirty="0"/>
              <a:t> per </a:t>
            </a:r>
            <a:r>
              <a:rPr lang="de-DE" dirty="0" err="1"/>
              <a:t>vincentile</a:t>
            </a:r>
            <a:r>
              <a:rPr lang="de-DE" dirty="0"/>
              <a:t> x bin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contrasts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 and </a:t>
            </a:r>
            <a:r>
              <a:rPr lang="de-DE" dirty="0" err="1"/>
              <a:t>constant</a:t>
            </a:r>
            <a:r>
              <a:rPr lang="de-DE" dirty="0"/>
              <a:t> – random1 </a:t>
            </a:r>
          </a:p>
          <a:p>
            <a:pPr lvl="1"/>
            <a:r>
              <a:rPr lang="de-DE" dirty="0"/>
              <a:t>Per </a:t>
            </a:r>
            <a:r>
              <a:rPr lang="de-DE" dirty="0" err="1"/>
              <a:t>electrode</a:t>
            </a:r>
            <a:r>
              <a:rPr lang="de-DE" dirty="0"/>
              <a:t> (FC3 and P3)</a:t>
            </a:r>
          </a:p>
          <a:p>
            <a:r>
              <a:rPr lang="de-DE" dirty="0" err="1"/>
              <a:t>Performed</a:t>
            </a:r>
            <a:r>
              <a:rPr lang="de-DE" dirty="0"/>
              <a:t> FDR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10*10 </a:t>
            </a:r>
            <a:r>
              <a:rPr lang="de-DE" dirty="0" err="1"/>
              <a:t>tests</a:t>
            </a:r>
            <a:r>
              <a:rPr lang="de-DE" dirty="0"/>
              <a:t> per </a:t>
            </a:r>
            <a:r>
              <a:rPr lang="de-DE" dirty="0" err="1"/>
              <a:t>contrast</a:t>
            </a:r>
            <a:endParaRPr lang="de-DE" dirty="0"/>
          </a:p>
          <a:p>
            <a:pPr lvl="1"/>
            <a:r>
              <a:rPr lang="de-DE" dirty="0"/>
              <a:t>TODO: </a:t>
            </a:r>
            <a:r>
              <a:rPr lang="de-DE" dirty="0" err="1"/>
              <a:t>adjust</a:t>
            </a:r>
            <a:r>
              <a:rPr lang="de-DE" dirty="0"/>
              <a:t> t-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FDR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See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matrices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53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FC10004-D46A-9782-2F35-599B7A936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362AA50-8442-5B6E-0C64-03A4D6010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7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2E20E52-0878-56BF-79E3-690BF663B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3A5A4D9-D018-C3B0-D534-847A0A32A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2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Sorted</a:t>
            </a:r>
            <a:r>
              <a:rPr lang="de-DE" dirty="0"/>
              <a:t> all </a:t>
            </a:r>
            <a:r>
              <a:rPr lang="de-DE" dirty="0" err="1"/>
              <a:t>eeg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(all </a:t>
            </a:r>
            <a:r>
              <a:rPr lang="de-DE" dirty="0" err="1"/>
              <a:t>subjects</a:t>
            </a:r>
            <a:r>
              <a:rPr lang="de-DE" dirty="0"/>
              <a:t>, all </a:t>
            </a:r>
            <a:r>
              <a:rPr lang="de-DE" dirty="0" err="1"/>
              <a:t>trials</a:t>
            </a:r>
            <a:r>
              <a:rPr lang="de-DE" dirty="0"/>
              <a:t>) in </a:t>
            </a:r>
            <a:r>
              <a:rPr lang="de-DE" dirty="0" err="1"/>
              <a:t>vincentiles</a:t>
            </a:r>
            <a:r>
              <a:rPr lang="de-DE" dirty="0"/>
              <a:t> (10 </a:t>
            </a:r>
            <a:r>
              <a:rPr lang="de-DE" dirty="0" err="1"/>
              <a:t>bins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pursuit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and </a:t>
            </a:r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separately</a:t>
            </a:r>
            <a:endParaRPr lang="de-DE" dirty="0"/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electrode</a:t>
            </a:r>
            <a:r>
              <a:rPr lang="de-DE" dirty="0"/>
              <a:t> at a time (FC3 and P3)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See ERP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vincenticed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52786E2-0394-CB67-E874-16E5E82F4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57359CB-067E-8B0E-913C-BD34D55B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2F07805-E1BB-EB7E-F7E8-E189849F7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013862-C00C-FBED-8726-E4E8C7C7D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2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8889BC-954B-6BAE-C757-811A2B08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8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41565C-9A5E-0B9E-1D03-3D7D5844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B6194F-8B17-5AC5-2518-E0FCD6F7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5869971-C9BE-BCDC-B95C-586720B1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1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64B764D-4217-A341-830A-542A88D18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E39CDC-6394-7F8F-D65D-B52144CBA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2AFD878-43F9-8F5B-38F6-09F4142F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0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2DA8EB4-30A1-B95C-76AA-09845656F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1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F0BF7C-983D-44F9-0D23-11F12087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5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5D6082-6AD6-2AA2-051C-C1DE8281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Breitbild</PresentationFormat>
  <Paragraphs>22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</vt:lpstr>
      <vt:lpstr>Statistics: Behavioral and EEG data</vt:lpstr>
      <vt:lpstr>Role Model for Analysis: Paper by Sven</vt:lpstr>
      <vt:lpstr>ERP images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Role Model for Analysis: Paper by Sven</vt:lpstr>
      <vt:lpstr>Hypothesis tests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29</cp:revision>
  <dcterms:created xsi:type="dcterms:W3CDTF">2022-10-28T09:05:08Z</dcterms:created>
  <dcterms:modified xsi:type="dcterms:W3CDTF">2022-11-09T17:34:05Z</dcterms:modified>
</cp:coreProperties>
</file>